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B1E5F2C-6EEC-4B36-848B-899546119B2F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11/30/21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047A5C6-7A96-40D3-BCC8-A46656E380C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D13F0B5-9530-4695-8413-D714359D832C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11/30/21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C437B24-9310-49B1-9825-785B469C7E4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Appendix A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Experimental Stimuli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Presented in order of lowest Trial Concreteness (TC) rating to highest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Correct answers marked with blue box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4" descr=""/>
          <p:cNvPicPr/>
          <p:nvPr/>
        </p:nvPicPr>
        <p:blipFill>
          <a:blip r:embed="rId1"/>
          <a:stretch/>
        </p:blipFill>
        <p:spPr>
          <a:xfrm>
            <a:off x="1729800" y="234360"/>
            <a:ext cx="8732160" cy="5035680"/>
          </a:xfrm>
          <a:prstGeom prst="rect">
            <a:avLst/>
          </a:prstGeom>
          <a:ln w="0">
            <a:noFill/>
          </a:ln>
        </p:spPr>
      </p:pic>
      <p:sp>
        <p:nvSpPr>
          <p:cNvPr id="102" name="TextBox 5"/>
          <p:cNvSpPr/>
          <p:nvPr/>
        </p:nvSpPr>
        <p:spPr>
          <a:xfrm>
            <a:off x="1066680" y="60876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danger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-0.25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-0.21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-0.04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4" descr=""/>
          <p:cNvPicPr/>
          <p:nvPr/>
        </p:nvPicPr>
        <p:blipFill>
          <a:blip r:embed="rId1"/>
          <a:stretch/>
        </p:blipFill>
        <p:spPr>
          <a:xfrm>
            <a:off x="1638360" y="252360"/>
            <a:ext cx="8915400" cy="5028840"/>
          </a:xfrm>
          <a:prstGeom prst="rect">
            <a:avLst/>
          </a:prstGeom>
          <a:ln w="0">
            <a:noFill/>
          </a:ln>
        </p:spPr>
      </p:pic>
      <p:sp>
        <p:nvSpPr>
          <p:cNvPr id="104" name="TextBox 5"/>
          <p:cNvSpPr/>
          <p:nvPr/>
        </p:nvSpPr>
        <p:spPr>
          <a:xfrm>
            <a:off x="1066680" y="61693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through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-0.25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-0.21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-0.04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4" descr=""/>
          <p:cNvPicPr/>
          <p:nvPr/>
        </p:nvPicPr>
        <p:blipFill>
          <a:blip r:embed="rId1"/>
          <a:stretch/>
        </p:blipFill>
        <p:spPr>
          <a:xfrm>
            <a:off x="1729800" y="124920"/>
            <a:ext cx="8732160" cy="5014080"/>
          </a:xfrm>
          <a:prstGeom prst="rect">
            <a:avLst/>
          </a:prstGeom>
          <a:ln w="0">
            <a:noFill/>
          </a:ln>
        </p:spPr>
      </p:pic>
      <p:sp>
        <p:nvSpPr>
          <p:cNvPr id="106" name="TextBox 5"/>
          <p:cNvSpPr/>
          <p:nvPr/>
        </p:nvSpPr>
        <p:spPr>
          <a:xfrm>
            <a:off x="1066680" y="61534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jagged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-0.18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-0.14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-0.04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4" descr=""/>
          <p:cNvPicPr/>
          <p:nvPr/>
        </p:nvPicPr>
        <p:blipFill>
          <a:blip r:embed="rId1"/>
          <a:stretch/>
        </p:blipFill>
        <p:spPr>
          <a:xfrm>
            <a:off x="1752480" y="131400"/>
            <a:ext cx="8686440" cy="4964040"/>
          </a:xfrm>
          <a:prstGeom prst="rect">
            <a:avLst/>
          </a:prstGeom>
          <a:ln w="0">
            <a:noFill/>
          </a:ln>
        </p:spPr>
      </p:pic>
      <p:sp>
        <p:nvSpPr>
          <p:cNvPr id="108" name="TextBox 6"/>
          <p:cNvSpPr/>
          <p:nvPr/>
        </p:nvSpPr>
        <p:spPr>
          <a:xfrm>
            <a:off x="1066680" y="61470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leather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-0.14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-0.92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0.78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4" descr=""/>
          <p:cNvPicPr/>
          <p:nvPr/>
        </p:nvPicPr>
        <p:blipFill>
          <a:blip r:embed="rId1"/>
          <a:stretch/>
        </p:blipFill>
        <p:spPr>
          <a:xfrm>
            <a:off x="1139400" y="19008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110" name="TextBox 5"/>
          <p:cNvSpPr/>
          <p:nvPr/>
        </p:nvSpPr>
        <p:spPr>
          <a:xfrm>
            <a:off x="477360" y="602136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large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-0.11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0.07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-0.18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"/>
          <p:cNvPicPr/>
          <p:nvPr/>
        </p:nvPicPr>
        <p:blipFill>
          <a:blip r:embed="rId1"/>
          <a:stretch/>
        </p:blipFill>
        <p:spPr>
          <a:xfrm>
            <a:off x="1628640" y="190080"/>
            <a:ext cx="8732160" cy="49982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5"/>
          <p:cNvSpPr/>
          <p:nvPr/>
        </p:nvSpPr>
        <p:spPr>
          <a:xfrm>
            <a:off x="965880" y="60883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find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-0.1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    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4" descr=""/>
          <p:cNvPicPr/>
          <p:nvPr/>
        </p:nvPicPr>
        <p:blipFill>
          <a:blip r:embed="rId1"/>
          <a:stretch/>
        </p:blipFill>
        <p:spPr>
          <a:xfrm>
            <a:off x="1729800" y="153360"/>
            <a:ext cx="8732160" cy="5014080"/>
          </a:xfrm>
          <a:prstGeom prst="rect">
            <a:avLst/>
          </a:prstGeom>
          <a:ln w="0">
            <a:noFill/>
          </a:ln>
        </p:spPr>
      </p:pic>
      <p:sp>
        <p:nvSpPr>
          <p:cNvPr id="114" name="TextBox 5"/>
          <p:cNvSpPr/>
          <p:nvPr/>
        </p:nvSpPr>
        <p:spPr>
          <a:xfrm>
            <a:off x="1066680" y="61250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cow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   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-0.02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0.02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4" descr=""/>
          <p:cNvPicPr/>
          <p:nvPr/>
        </p:nvPicPr>
        <p:blipFill>
          <a:blip r:embed="rId1"/>
          <a:stretch/>
        </p:blipFill>
        <p:spPr>
          <a:xfrm>
            <a:off x="1729800" y="156960"/>
            <a:ext cx="8732160" cy="49244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5"/>
          <p:cNvSpPr/>
          <p:nvPr/>
        </p:nvSpPr>
        <p:spPr>
          <a:xfrm>
            <a:off x="1066680" y="61214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right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   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0.02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-0.02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4" descr=""/>
          <p:cNvPicPr/>
          <p:nvPr/>
        </p:nvPicPr>
        <p:blipFill>
          <a:blip r:embed="rId1"/>
          <a:stretch/>
        </p:blipFill>
        <p:spPr>
          <a:xfrm>
            <a:off x="1634040" y="245160"/>
            <a:ext cx="8686440" cy="49719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5"/>
          <p:cNvSpPr/>
          <p:nvPr/>
        </p:nvSpPr>
        <p:spPr>
          <a:xfrm>
            <a:off x="948240" y="60332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low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0.3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-0.1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" descr=""/>
          <p:cNvPicPr/>
          <p:nvPr/>
        </p:nvPicPr>
        <p:blipFill>
          <a:blip r:embed="rId1"/>
          <a:stretch/>
        </p:blipFill>
        <p:spPr>
          <a:xfrm>
            <a:off x="1428840" y="15696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120" name="TextBox 5"/>
          <p:cNvSpPr/>
          <p:nvPr/>
        </p:nvSpPr>
        <p:spPr>
          <a:xfrm>
            <a:off x="766800" y="6014520"/>
            <a:ext cx="10058040" cy="822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rough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 0.315              Common Setting (COM):-0.06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0.375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 descr=""/>
          <p:cNvPicPr/>
          <p:nvPr/>
        </p:nvPicPr>
        <p:blipFill>
          <a:blip r:embed="rId1"/>
          <a:stretch/>
        </p:blipFill>
        <p:spPr>
          <a:xfrm>
            <a:off x="1811520" y="24912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85" name="TextBox 5"/>
          <p:cNvSpPr/>
          <p:nvPr/>
        </p:nvSpPr>
        <p:spPr>
          <a:xfrm>
            <a:off x="1066680" y="61603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memory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 -1.66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-1.68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Visual Similarity (VIS): 0.02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4" descr=""/>
          <p:cNvPicPr/>
          <p:nvPr/>
        </p:nvPicPr>
        <p:blipFill>
          <a:blip r:embed="rId1"/>
          <a:stretch/>
        </p:blipFill>
        <p:spPr>
          <a:xfrm>
            <a:off x="1716840" y="10188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122" name="TextBox 5"/>
          <p:cNvSpPr/>
          <p:nvPr/>
        </p:nvSpPr>
        <p:spPr>
          <a:xfrm>
            <a:off x="1066680" y="610956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iron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0.54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0.2  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0.34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4" descr=""/>
          <p:cNvPicPr/>
          <p:nvPr/>
        </p:nvPicPr>
        <p:blipFill>
          <a:blip r:embed="rId1"/>
          <a:stretch/>
        </p:blipFill>
        <p:spPr>
          <a:xfrm>
            <a:off x="1752480" y="146160"/>
            <a:ext cx="8686440" cy="4971960"/>
          </a:xfrm>
          <a:prstGeom prst="rect">
            <a:avLst/>
          </a:prstGeom>
          <a:ln w="0">
            <a:noFill/>
          </a:ln>
        </p:spPr>
      </p:pic>
      <p:sp>
        <p:nvSpPr>
          <p:cNvPr id="124" name="TextBox 5"/>
          <p:cNvSpPr/>
          <p:nvPr/>
        </p:nvSpPr>
        <p:spPr>
          <a:xfrm>
            <a:off x="1066680" y="61322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small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0.57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0.32               Visual Similarity (VIS):0.25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4" descr=""/>
          <p:cNvPicPr/>
          <p:nvPr/>
        </p:nvPicPr>
        <p:blipFill>
          <a:blip r:embed="rId1"/>
          <a:stretch/>
        </p:blipFill>
        <p:spPr>
          <a:xfrm>
            <a:off x="1735560" y="123840"/>
            <a:ext cx="8720280" cy="5028840"/>
          </a:xfrm>
          <a:prstGeom prst="rect">
            <a:avLst/>
          </a:prstGeom>
          <a:ln w="0">
            <a:noFill/>
          </a:ln>
        </p:spPr>
      </p:pic>
      <p:sp>
        <p:nvSpPr>
          <p:cNvPr id="126" name="TextBox 5"/>
          <p:cNvSpPr/>
          <p:nvPr/>
        </p:nvSpPr>
        <p:spPr>
          <a:xfrm>
            <a:off x="1066680" y="615456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blow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0.62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0.62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4" descr=""/>
          <p:cNvPicPr/>
          <p:nvPr/>
        </p:nvPicPr>
        <p:blipFill>
          <a:blip r:embed="rId1"/>
          <a:stretch/>
        </p:blipFill>
        <p:spPr>
          <a:xfrm>
            <a:off x="1749600" y="135000"/>
            <a:ext cx="8692200" cy="5028840"/>
          </a:xfrm>
          <a:prstGeom prst="rect">
            <a:avLst/>
          </a:prstGeom>
          <a:ln w="0">
            <a:noFill/>
          </a:ln>
        </p:spPr>
      </p:pic>
      <p:sp>
        <p:nvSpPr>
          <p:cNvPr id="128" name="TextBox 5"/>
          <p:cNvSpPr/>
          <p:nvPr/>
        </p:nvSpPr>
        <p:spPr>
          <a:xfrm>
            <a:off x="1066680" y="61434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fight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0.66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0.54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0.12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4" descr=""/>
          <p:cNvPicPr/>
          <p:nvPr/>
        </p:nvPicPr>
        <p:blipFill>
          <a:blip r:embed="rId1"/>
          <a:stretch/>
        </p:blipFill>
        <p:spPr>
          <a:xfrm>
            <a:off x="1647720" y="168120"/>
            <a:ext cx="8760960" cy="5028840"/>
          </a:xfrm>
          <a:prstGeom prst="rect">
            <a:avLst/>
          </a:prstGeom>
          <a:ln w="0">
            <a:noFill/>
          </a:ln>
        </p:spPr>
      </p:pic>
      <p:sp>
        <p:nvSpPr>
          <p:cNvPr id="130" name="TextBox 6"/>
          <p:cNvSpPr/>
          <p:nvPr/>
        </p:nvSpPr>
        <p:spPr>
          <a:xfrm>
            <a:off x="999360" y="61102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alive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0.72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0.76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-0.04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4" descr=""/>
          <p:cNvPicPr/>
          <p:nvPr/>
        </p:nvPicPr>
        <p:blipFill>
          <a:blip r:embed="rId1"/>
          <a:stretch/>
        </p:blipFill>
        <p:spPr>
          <a:xfrm>
            <a:off x="1562040" y="15264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6"/>
          <p:cNvSpPr/>
          <p:nvPr/>
        </p:nvSpPr>
        <p:spPr>
          <a:xfrm>
            <a:off x="911880" y="6019200"/>
            <a:ext cx="10058040" cy="822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whole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(TC):0.73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-0.23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0.96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4" descr=""/>
          <p:cNvPicPr/>
          <p:nvPr/>
        </p:nvPicPr>
        <p:blipFill>
          <a:blip r:embed="rId1"/>
          <a:stretch/>
        </p:blipFill>
        <p:spPr>
          <a:xfrm>
            <a:off x="1716840" y="10188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134" name="TextBox 5"/>
          <p:cNvSpPr/>
          <p:nvPr/>
        </p:nvSpPr>
        <p:spPr>
          <a:xfrm>
            <a:off x="1066680" y="610956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crawl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0.76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0.04                   Visual Similarity (VIS):0.72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4" descr=""/>
          <p:cNvPicPr/>
          <p:nvPr/>
        </p:nvPicPr>
        <p:blipFill>
          <a:blip r:embed="rId1"/>
          <a:stretch/>
        </p:blipFill>
        <p:spPr>
          <a:xfrm>
            <a:off x="1728720" y="12024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136" name="TextBox 5"/>
          <p:cNvSpPr/>
          <p:nvPr/>
        </p:nvSpPr>
        <p:spPr>
          <a:xfrm>
            <a:off x="1066680" y="615816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kiss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(TC):0.82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0.46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0.36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4" descr=""/>
          <p:cNvPicPr/>
          <p:nvPr/>
        </p:nvPicPr>
        <p:blipFill>
          <a:blip r:embed="rId1"/>
          <a:stretch/>
        </p:blipFill>
        <p:spPr>
          <a:xfrm>
            <a:off x="1571760" y="15696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138" name="TextBox 5"/>
          <p:cNvSpPr/>
          <p:nvPr/>
        </p:nvSpPr>
        <p:spPr>
          <a:xfrm>
            <a:off x="997560" y="6014520"/>
            <a:ext cx="10058040" cy="822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security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(TC):0.82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0.66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0.16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4" descr=""/>
          <p:cNvPicPr/>
          <p:nvPr/>
        </p:nvPicPr>
        <p:blipFill>
          <a:blip r:embed="rId1"/>
          <a:stretch/>
        </p:blipFill>
        <p:spPr>
          <a:xfrm>
            <a:off x="1694880" y="142920"/>
            <a:ext cx="8802000" cy="5028840"/>
          </a:xfrm>
          <a:prstGeom prst="rect">
            <a:avLst/>
          </a:prstGeom>
          <a:ln w="0">
            <a:noFill/>
          </a:ln>
        </p:spPr>
      </p:pic>
      <p:sp>
        <p:nvSpPr>
          <p:cNvPr id="140" name="TextBox 5"/>
          <p:cNvSpPr/>
          <p:nvPr/>
        </p:nvSpPr>
        <p:spPr>
          <a:xfrm>
            <a:off x="1066680" y="61354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neck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0.83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-0.1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0.93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4" descr=""/>
          <p:cNvPicPr/>
          <p:nvPr/>
        </p:nvPicPr>
        <p:blipFill>
          <a:blip r:embed="rId1"/>
          <a:stretch/>
        </p:blipFill>
        <p:spPr>
          <a:xfrm>
            <a:off x="1767240" y="229680"/>
            <a:ext cx="8732160" cy="5022360"/>
          </a:xfrm>
          <a:prstGeom prst="rect">
            <a:avLst/>
          </a:prstGeom>
          <a:ln w="0">
            <a:noFill/>
          </a:ln>
        </p:spPr>
      </p:pic>
      <p:sp>
        <p:nvSpPr>
          <p:cNvPr id="87" name="TextBox 5"/>
          <p:cNvSpPr/>
          <p:nvPr/>
        </p:nvSpPr>
        <p:spPr>
          <a:xfrm>
            <a:off x="1104120" y="61470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identification     Trial Concreteness (TC): -1.6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Common Setting (COM): -0.64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Visual Similarity (VIS): -0.96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4" descr=""/>
          <p:cNvPicPr/>
          <p:nvPr/>
        </p:nvPicPr>
        <p:blipFill>
          <a:blip r:embed="rId1"/>
          <a:stretch/>
        </p:blipFill>
        <p:spPr>
          <a:xfrm>
            <a:off x="1710000" y="162000"/>
            <a:ext cx="8771760" cy="50288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5"/>
          <p:cNvSpPr/>
          <p:nvPr/>
        </p:nvSpPr>
        <p:spPr>
          <a:xfrm>
            <a:off x="1066680" y="61164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soft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0.85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0.44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0.41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4" descr=""/>
          <p:cNvPicPr/>
          <p:nvPr/>
        </p:nvPicPr>
        <p:blipFill>
          <a:blip r:embed="rId1"/>
          <a:stretch/>
        </p:blipFill>
        <p:spPr>
          <a:xfrm>
            <a:off x="1590840" y="76320"/>
            <a:ext cx="8778600" cy="5028840"/>
          </a:xfrm>
          <a:prstGeom prst="rect">
            <a:avLst/>
          </a:prstGeom>
          <a:ln w="0">
            <a:noFill/>
          </a:ln>
        </p:spPr>
      </p:pic>
      <p:sp>
        <p:nvSpPr>
          <p:cNvPr id="144" name="TextBox 5"/>
          <p:cNvSpPr/>
          <p:nvPr/>
        </p:nvSpPr>
        <p:spPr>
          <a:xfrm>
            <a:off x="950760" y="62020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predict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0.91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0.48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0.43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4" descr=""/>
          <p:cNvPicPr/>
          <p:nvPr/>
        </p:nvPicPr>
        <p:blipFill>
          <a:blip r:embed="rId1"/>
          <a:stretch/>
        </p:blipFill>
        <p:spPr>
          <a:xfrm>
            <a:off x="1728720" y="13140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146" name="TextBox 5"/>
          <p:cNvSpPr/>
          <p:nvPr/>
        </p:nvSpPr>
        <p:spPr>
          <a:xfrm>
            <a:off x="1066680" y="61470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oil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0.92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0.22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0.7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4" descr=""/>
          <p:cNvPicPr/>
          <p:nvPr/>
        </p:nvPicPr>
        <p:blipFill>
          <a:blip r:embed="rId1"/>
          <a:stretch/>
        </p:blipFill>
        <p:spPr>
          <a:xfrm>
            <a:off x="1589400" y="179280"/>
            <a:ext cx="8686440" cy="49878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5"/>
          <p:cNvSpPr/>
          <p:nvPr/>
        </p:nvSpPr>
        <p:spPr>
          <a:xfrm>
            <a:off x="903600" y="60991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maple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1.01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0.66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0.35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4" descr=""/>
          <p:cNvPicPr/>
          <p:nvPr/>
        </p:nvPicPr>
        <p:blipFill>
          <a:blip r:embed="rId1"/>
          <a:stretch/>
        </p:blipFill>
        <p:spPr>
          <a:xfrm>
            <a:off x="1619280" y="17532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150" name="TextBox 5"/>
          <p:cNvSpPr/>
          <p:nvPr/>
        </p:nvSpPr>
        <p:spPr>
          <a:xfrm>
            <a:off x="969120" y="61030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hand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1.01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0.92                     Visual Similarity (VIS):0.09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4" descr=""/>
          <p:cNvPicPr/>
          <p:nvPr/>
        </p:nvPicPr>
        <p:blipFill>
          <a:blip r:embed="rId1"/>
          <a:stretch/>
        </p:blipFill>
        <p:spPr>
          <a:xfrm>
            <a:off x="1703160" y="104760"/>
            <a:ext cx="8785440" cy="5028840"/>
          </a:xfrm>
          <a:prstGeom prst="rect">
            <a:avLst/>
          </a:prstGeom>
          <a:ln w="0">
            <a:noFill/>
          </a:ln>
        </p:spPr>
      </p:pic>
      <p:sp>
        <p:nvSpPr>
          <p:cNvPr id="152" name="TextBox 5"/>
          <p:cNvSpPr/>
          <p:nvPr/>
        </p:nvSpPr>
        <p:spPr>
          <a:xfrm>
            <a:off x="1078200" y="61736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wood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1.18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0.2  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0.98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4" descr=""/>
          <p:cNvPicPr/>
          <p:nvPr/>
        </p:nvPicPr>
        <p:blipFill>
          <a:blip r:embed="rId1"/>
          <a:stretch/>
        </p:blipFill>
        <p:spPr>
          <a:xfrm>
            <a:off x="1589400" y="156960"/>
            <a:ext cx="8686440" cy="4893480"/>
          </a:xfrm>
          <a:prstGeom prst="rect">
            <a:avLst/>
          </a:prstGeom>
          <a:ln w="0">
            <a:noFill/>
          </a:ln>
        </p:spPr>
      </p:pic>
      <p:sp>
        <p:nvSpPr>
          <p:cNvPr id="154" name="TextBox 5"/>
          <p:cNvSpPr/>
          <p:nvPr/>
        </p:nvSpPr>
        <p:spPr>
          <a:xfrm>
            <a:off x="903600" y="61214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sand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1.23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0.52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0.71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Content Placeholder 4" descr=""/>
          <p:cNvPicPr/>
          <p:nvPr/>
        </p:nvPicPr>
        <p:blipFill>
          <a:blip r:embed="rId1"/>
          <a:stretch/>
        </p:blipFill>
        <p:spPr>
          <a:xfrm>
            <a:off x="1724040" y="190080"/>
            <a:ext cx="8743680" cy="5028840"/>
          </a:xfrm>
          <a:prstGeom prst="rect">
            <a:avLst/>
          </a:prstGeom>
          <a:ln w="0">
            <a:noFill/>
          </a:ln>
        </p:spPr>
      </p:pic>
      <p:sp>
        <p:nvSpPr>
          <p:cNvPr id="156" name="TextBox 5"/>
          <p:cNvSpPr/>
          <p:nvPr/>
        </p:nvSpPr>
        <p:spPr>
          <a:xfrm>
            <a:off x="1066680" y="60883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alcohol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1.27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0.66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0.61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4" descr=""/>
          <p:cNvPicPr/>
          <p:nvPr/>
        </p:nvPicPr>
        <p:blipFill>
          <a:blip r:embed="rId1"/>
          <a:stretch/>
        </p:blipFill>
        <p:spPr>
          <a:xfrm>
            <a:off x="1724040" y="98280"/>
            <a:ext cx="8743680" cy="5028840"/>
          </a:xfrm>
          <a:prstGeom prst="rect">
            <a:avLst/>
          </a:prstGeom>
          <a:ln w="0">
            <a:noFill/>
          </a:ln>
        </p:spPr>
      </p:pic>
      <p:sp>
        <p:nvSpPr>
          <p:cNvPr id="158" name="TextBox 5"/>
          <p:cNvSpPr/>
          <p:nvPr/>
        </p:nvSpPr>
        <p:spPr>
          <a:xfrm>
            <a:off x="1066680" y="6073560"/>
            <a:ext cx="10058040" cy="822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slow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(TC):1.32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0.58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0.74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4" descr=""/>
          <p:cNvPicPr/>
          <p:nvPr/>
        </p:nvPicPr>
        <p:blipFill>
          <a:blip r:embed="rId1"/>
          <a:stretch/>
        </p:blipFill>
        <p:spPr>
          <a:xfrm>
            <a:off x="1716840" y="12420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160" name="TextBox 5"/>
          <p:cNvSpPr/>
          <p:nvPr/>
        </p:nvSpPr>
        <p:spPr>
          <a:xfrm>
            <a:off x="1066680" y="61542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fast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1.32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0.6                     Visual Similarity (VIS):0.72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4" descr=""/>
          <p:cNvPicPr/>
          <p:nvPr/>
        </p:nvPicPr>
        <p:blipFill>
          <a:blip r:embed="rId1"/>
          <a:stretch/>
        </p:blipFill>
        <p:spPr>
          <a:xfrm>
            <a:off x="1503720" y="30852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89" name="TextBox 5"/>
          <p:cNvSpPr/>
          <p:nvPr/>
        </p:nvSpPr>
        <p:spPr>
          <a:xfrm>
            <a:off x="1066680" y="6007320"/>
            <a:ext cx="10058040" cy="822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wine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 -1.27            Common Setting (COM): 1.38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-2.65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4" descr=""/>
          <p:cNvPicPr/>
          <p:nvPr/>
        </p:nvPicPr>
        <p:blipFill>
          <a:blip r:embed="rId1"/>
          <a:stretch/>
        </p:blipFill>
        <p:spPr>
          <a:xfrm>
            <a:off x="1716840" y="8568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162" name="TextBox 5"/>
          <p:cNvSpPr/>
          <p:nvPr/>
        </p:nvSpPr>
        <p:spPr>
          <a:xfrm>
            <a:off x="1066680" y="612576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wax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1.34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0.32                   Visual Similarity (VIS):1.02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4" descr=""/>
          <p:cNvPicPr/>
          <p:nvPr/>
        </p:nvPicPr>
        <p:blipFill>
          <a:blip r:embed="rId1"/>
          <a:stretch/>
        </p:blipFill>
        <p:spPr>
          <a:xfrm>
            <a:off x="1718280" y="152280"/>
            <a:ext cx="8755200" cy="50288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5"/>
          <p:cNvSpPr/>
          <p:nvPr/>
        </p:nvSpPr>
        <p:spPr>
          <a:xfrm>
            <a:off x="1066680" y="61261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foot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(TC):1.36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0.04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1.32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4" descr=""/>
          <p:cNvPicPr/>
          <p:nvPr/>
        </p:nvPicPr>
        <p:blipFill>
          <a:blip r:embed="rId1"/>
          <a:stretch/>
        </p:blipFill>
        <p:spPr>
          <a:xfrm>
            <a:off x="1735560" y="36360"/>
            <a:ext cx="8720280" cy="5028840"/>
          </a:xfrm>
          <a:prstGeom prst="rect">
            <a:avLst/>
          </a:prstGeom>
          <a:ln w="0">
            <a:noFill/>
          </a:ln>
        </p:spPr>
      </p:pic>
      <p:sp>
        <p:nvSpPr>
          <p:cNvPr id="166" name="TextBox 5"/>
          <p:cNvSpPr/>
          <p:nvPr/>
        </p:nvSpPr>
        <p:spPr>
          <a:xfrm>
            <a:off x="1066680" y="61750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sick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1.48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1.84                Visual Similarity (VIS):-0.36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4" descr=""/>
          <p:cNvPicPr/>
          <p:nvPr/>
        </p:nvPicPr>
        <p:blipFill>
          <a:blip r:embed="rId1"/>
          <a:stretch/>
        </p:blipFill>
        <p:spPr>
          <a:xfrm>
            <a:off x="1590840" y="168120"/>
            <a:ext cx="8834760" cy="5028840"/>
          </a:xfrm>
          <a:prstGeom prst="rect">
            <a:avLst/>
          </a:prstGeom>
          <a:ln w="0">
            <a:noFill/>
          </a:ln>
        </p:spPr>
      </p:pic>
      <p:sp>
        <p:nvSpPr>
          <p:cNvPr id="168" name="TextBox 5"/>
          <p:cNvSpPr/>
          <p:nvPr/>
        </p:nvSpPr>
        <p:spPr>
          <a:xfrm>
            <a:off x="978840" y="61102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race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1.51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0.22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1.29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"/>
          <p:cNvPicPr/>
          <p:nvPr/>
        </p:nvPicPr>
        <p:blipFill>
          <a:blip r:embed="rId1"/>
          <a:stretch/>
        </p:blipFill>
        <p:spPr>
          <a:xfrm>
            <a:off x="1670400" y="156960"/>
            <a:ext cx="8850960" cy="5028840"/>
          </a:xfrm>
          <a:prstGeom prst="rect">
            <a:avLst/>
          </a:prstGeom>
          <a:ln w="0">
            <a:noFill/>
          </a:ln>
        </p:spPr>
      </p:pic>
      <p:sp>
        <p:nvSpPr>
          <p:cNvPr id="170" name="TextBox 7"/>
          <p:cNvSpPr/>
          <p:nvPr/>
        </p:nvSpPr>
        <p:spPr>
          <a:xfrm>
            <a:off x="873000" y="61214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plan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1.68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1.49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0.19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4" descr=""/>
          <p:cNvPicPr/>
          <p:nvPr/>
        </p:nvPicPr>
        <p:blipFill>
          <a:blip r:embed="rId1"/>
          <a:stretch/>
        </p:blipFill>
        <p:spPr>
          <a:xfrm>
            <a:off x="1728720" y="6660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5"/>
          <p:cNvSpPr/>
          <p:nvPr/>
        </p:nvSpPr>
        <p:spPr>
          <a:xfrm>
            <a:off x="1066680" y="62118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glass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1.71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Common Setting (COM):0.15                         Visual Similarity (VIS):1.56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4" descr=""/>
          <p:cNvPicPr/>
          <p:nvPr/>
        </p:nvPicPr>
        <p:blipFill>
          <a:blip r:embed="rId1"/>
          <a:stretch/>
        </p:blipFill>
        <p:spPr>
          <a:xfrm>
            <a:off x="1703160" y="146160"/>
            <a:ext cx="8785440" cy="5028840"/>
          </a:xfrm>
          <a:prstGeom prst="rect">
            <a:avLst/>
          </a:prstGeom>
          <a:ln w="0">
            <a:noFill/>
          </a:ln>
        </p:spPr>
      </p:pic>
      <p:sp>
        <p:nvSpPr>
          <p:cNvPr id="174" name="TextBox 5"/>
          <p:cNvSpPr/>
          <p:nvPr/>
        </p:nvSpPr>
        <p:spPr>
          <a:xfrm>
            <a:off x="1066680" y="61322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think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1.85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0.91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0.94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4" descr=""/>
          <p:cNvPicPr/>
          <p:nvPr/>
        </p:nvPicPr>
        <p:blipFill>
          <a:blip r:embed="rId1"/>
          <a:stretch/>
        </p:blipFill>
        <p:spPr>
          <a:xfrm>
            <a:off x="1703160" y="95400"/>
            <a:ext cx="8785440" cy="5028840"/>
          </a:xfrm>
          <a:prstGeom prst="rect">
            <a:avLst/>
          </a:prstGeom>
          <a:ln w="0">
            <a:noFill/>
          </a:ln>
        </p:spPr>
      </p:pic>
      <p:sp>
        <p:nvSpPr>
          <p:cNvPr id="176" name="TextBox 5"/>
          <p:cNvSpPr/>
          <p:nvPr/>
        </p:nvSpPr>
        <p:spPr>
          <a:xfrm>
            <a:off x="1066680" y="61164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bee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1.9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1.19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0.71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4" descr=""/>
          <p:cNvPicPr/>
          <p:nvPr/>
        </p:nvPicPr>
        <p:blipFill>
          <a:blip r:embed="rId1"/>
          <a:stretch/>
        </p:blipFill>
        <p:spPr>
          <a:xfrm>
            <a:off x="1685880" y="124200"/>
            <a:ext cx="8771760" cy="50288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5"/>
          <p:cNvSpPr/>
          <p:nvPr/>
        </p:nvSpPr>
        <p:spPr>
          <a:xfrm>
            <a:off x="1042560" y="60876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airport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   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2.32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-0.32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4" descr=""/>
          <p:cNvPicPr/>
          <p:nvPr/>
        </p:nvPicPr>
        <p:blipFill>
          <a:blip r:embed="rId1"/>
          <a:stretch/>
        </p:blipFill>
        <p:spPr>
          <a:xfrm>
            <a:off x="1728720" y="11448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6"/>
          <p:cNvSpPr/>
          <p:nvPr/>
        </p:nvSpPr>
        <p:spPr>
          <a:xfrm>
            <a:off x="1066680" y="60973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myth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2.04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1.2                    Visual Similarity (VIS):0.84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4" descr=""/>
          <p:cNvPicPr/>
          <p:nvPr/>
        </p:nvPicPr>
        <p:blipFill>
          <a:blip r:embed="rId1"/>
          <a:stretch/>
        </p:blipFill>
        <p:spPr>
          <a:xfrm>
            <a:off x="1729800" y="99720"/>
            <a:ext cx="8732160" cy="5006160"/>
          </a:xfrm>
          <a:prstGeom prst="rect">
            <a:avLst/>
          </a:prstGeom>
          <a:ln w="0">
            <a:noFill/>
          </a:ln>
        </p:spPr>
      </p:pic>
      <p:sp>
        <p:nvSpPr>
          <p:cNvPr id="91" name="TextBox 5"/>
          <p:cNvSpPr/>
          <p:nvPr/>
        </p:nvSpPr>
        <p:spPr>
          <a:xfrm>
            <a:off x="1066680" y="61120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hot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 -1.04            Common Setting (COM): -0.96              Visual Similarity (VIS): -0.08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4" descr=""/>
          <p:cNvPicPr/>
          <p:nvPr/>
        </p:nvPicPr>
        <p:blipFill>
          <a:blip r:embed="rId1"/>
          <a:stretch/>
        </p:blipFill>
        <p:spPr>
          <a:xfrm>
            <a:off x="1716840" y="19080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182" name="TextBox 5"/>
          <p:cNvSpPr/>
          <p:nvPr/>
        </p:nvSpPr>
        <p:spPr>
          <a:xfrm>
            <a:off x="1066680" y="60876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net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2.22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0.28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1.94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4" descr=""/>
          <p:cNvPicPr/>
          <p:nvPr/>
        </p:nvPicPr>
        <p:blipFill>
          <a:blip r:embed="rId1"/>
          <a:stretch/>
        </p:blipFill>
        <p:spPr>
          <a:xfrm>
            <a:off x="1695960" y="190440"/>
            <a:ext cx="8777880" cy="501660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6" descr=""/>
          <p:cNvPicPr/>
          <p:nvPr/>
        </p:nvPicPr>
        <p:blipFill>
          <a:blip r:embed="rId2"/>
          <a:stretch/>
        </p:blipFill>
        <p:spPr>
          <a:xfrm>
            <a:off x="5582160" y="4569840"/>
            <a:ext cx="1005480" cy="706320"/>
          </a:xfrm>
          <a:prstGeom prst="rect">
            <a:avLst/>
          </a:prstGeom>
          <a:ln w="0">
            <a:noFill/>
          </a:ln>
        </p:spPr>
      </p:pic>
      <p:sp>
        <p:nvSpPr>
          <p:cNvPr id="185" name="TextBox 8"/>
          <p:cNvSpPr/>
          <p:nvPr/>
        </p:nvSpPr>
        <p:spPr>
          <a:xfrm>
            <a:off x="1066680" y="60210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sports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(TC):2.32 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1.52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4" descr=""/>
          <p:cNvPicPr/>
          <p:nvPr/>
        </p:nvPicPr>
        <p:blipFill>
          <a:blip r:embed="rId1"/>
          <a:stretch/>
        </p:blipFill>
        <p:spPr>
          <a:xfrm>
            <a:off x="1716840" y="14688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5"/>
          <p:cNvSpPr/>
          <p:nvPr/>
        </p:nvSpPr>
        <p:spPr>
          <a:xfrm>
            <a:off x="728280" y="61315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cube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2.39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0.04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2.35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4" descr=""/>
          <p:cNvPicPr/>
          <p:nvPr/>
        </p:nvPicPr>
        <p:blipFill>
          <a:blip r:embed="rId1"/>
          <a:stretch/>
        </p:blipFill>
        <p:spPr>
          <a:xfrm>
            <a:off x="1728720" y="13140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189" name="TextBox 5"/>
          <p:cNvSpPr/>
          <p:nvPr/>
        </p:nvSpPr>
        <p:spPr>
          <a:xfrm>
            <a:off x="1066680" y="6040440"/>
            <a:ext cx="10058040" cy="822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religion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(TC):2.41 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1.52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0.89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4" descr=""/>
          <p:cNvPicPr/>
          <p:nvPr/>
        </p:nvPicPr>
        <p:blipFill>
          <a:blip r:embed="rId1"/>
          <a:stretch/>
        </p:blipFill>
        <p:spPr>
          <a:xfrm>
            <a:off x="1671480" y="146160"/>
            <a:ext cx="8848800" cy="5028840"/>
          </a:xfrm>
          <a:prstGeom prst="rect">
            <a:avLst/>
          </a:prstGeom>
          <a:ln w="0">
            <a:noFill/>
          </a:ln>
        </p:spPr>
      </p:pic>
      <p:sp>
        <p:nvSpPr>
          <p:cNvPr id="191" name="TextBox 5"/>
          <p:cNvSpPr/>
          <p:nvPr/>
        </p:nvSpPr>
        <p:spPr>
          <a:xfrm>
            <a:off x="1066680" y="60652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deliver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2.43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0.66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1.77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4" descr=""/>
          <p:cNvPicPr/>
          <p:nvPr/>
        </p:nvPicPr>
        <p:blipFill>
          <a:blip r:embed="rId1"/>
          <a:stretch/>
        </p:blipFill>
        <p:spPr>
          <a:xfrm>
            <a:off x="1707840" y="156960"/>
            <a:ext cx="8776440" cy="50288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5"/>
          <p:cNvSpPr/>
          <p:nvPr/>
        </p:nvSpPr>
        <p:spPr>
          <a:xfrm>
            <a:off x="1066680" y="60544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up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(TC):2.56 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1.76                    Visual Similarity (VIS):0.8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4" descr=""/>
          <p:cNvPicPr/>
          <p:nvPr/>
        </p:nvPicPr>
        <p:blipFill>
          <a:blip r:embed="rId1"/>
          <a:stretch/>
        </p:blipFill>
        <p:spPr>
          <a:xfrm>
            <a:off x="1724040" y="168840"/>
            <a:ext cx="8743680" cy="5028840"/>
          </a:xfrm>
          <a:prstGeom prst="rect">
            <a:avLst/>
          </a:prstGeom>
          <a:ln w="0">
            <a:noFill/>
          </a:ln>
        </p:spPr>
      </p:pic>
      <p:sp>
        <p:nvSpPr>
          <p:cNvPr id="195" name="TextBox 5"/>
          <p:cNvSpPr/>
          <p:nvPr/>
        </p:nvSpPr>
        <p:spPr>
          <a:xfrm>
            <a:off x="1066680" y="610956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ocean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(TC):2.58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2.58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4" descr=""/>
          <p:cNvPicPr/>
          <p:nvPr/>
        </p:nvPicPr>
        <p:blipFill>
          <a:blip r:embed="rId1"/>
          <a:stretch/>
        </p:blipFill>
        <p:spPr>
          <a:xfrm>
            <a:off x="1716840" y="15264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197" name="TextBox 6"/>
          <p:cNvSpPr/>
          <p:nvPr/>
        </p:nvSpPr>
        <p:spPr>
          <a:xfrm>
            <a:off x="1066680" y="612576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luck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2.88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     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0.88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4" descr=""/>
          <p:cNvPicPr/>
          <p:nvPr/>
        </p:nvPicPr>
        <p:blipFill>
          <a:blip r:embed="rId1"/>
          <a:stretch/>
        </p:blipFill>
        <p:spPr>
          <a:xfrm>
            <a:off x="1657440" y="24588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199" name="TextBox 5"/>
          <p:cNvSpPr/>
          <p:nvPr/>
        </p:nvSpPr>
        <p:spPr>
          <a:xfrm>
            <a:off x="995400" y="60325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ninja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2.95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1.86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1.09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4" descr=""/>
          <p:cNvPicPr/>
          <p:nvPr/>
        </p:nvPicPr>
        <p:blipFill>
          <a:blip r:embed="rId1"/>
          <a:stretch/>
        </p:blipFill>
        <p:spPr>
          <a:xfrm>
            <a:off x="1495440" y="15696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201" name="TextBox 5"/>
          <p:cNvSpPr/>
          <p:nvPr/>
        </p:nvSpPr>
        <p:spPr>
          <a:xfrm>
            <a:off x="845280" y="60544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wait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3.08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1.92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1.16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4" descr=""/>
          <p:cNvPicPr/>
          <p:nvPr/>
        </p:nvPicPr>
        <p:blipFill>
          <a:blip r:embed="rId1"/>
          <a:stretch/>
        </p:blipFill>
        <p:spPr>
          <a:xfrm>
            <a:off x="1728720" y="18612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93" name="TextBox 5"/>
          <p:cNvSpPr/>
          <p:nvPr/>
        </p:nvSpPr>
        <p:spPr>
          <a:xfrm>
            <a:off x="1066680" y="60926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scent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 -0.71            Common Setting (COM): -0.76              Visual Similarity (VIS): 0.05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3" descr=""/>
          <p:cNvPicPr/>
          <p:nvPr/>
        </p:nvPicPr>
        <p:blipFill>
          <a:blip r:embed="rId1"/>
          <a:stretch/>
        </p:blipFill>
        <p:spPr>
          <a:xfrm>
            <a:off x="1619640" y="15840"/>
            <a:ext cx="8734320" cy="5028840"/>
          </a:xfrm>
          <a:prstGeom prst="rect">
            <a:avLst/>
          </a:prstGeom>
          <a:ln w="0">
            <a:noFill/>
          </a:ln>
        </p:spPr>
      </p:pic>
      <p:pic>
        <p:nvPicPr>
          <p:cNvPr id="203" name="Picture 4" descr=""/>
          <p:cNvPicPr/>
          <p:nvPr/>
        </p:nvPicPr>
        <p:blipFill>
          <a:blip r:embed="rId2"/>
          <a:stretch/>
        </p:blipFill>
        <p:spPr>
          <a:xfrm>
            <a:off x="5425920" y="4938840"/>
            <a:ext cx="1122120" cy="615240"/>
          </a:xfrm>
          <a:prstGeom prst="rect">
            <a:avLst/>
          </a:prstGeom>
          <a:ln w="0">
            <a:noFill/>
          </a:ln>
        </p:spPr>
      </p:pic>
      <p:sp>
        <p:nvSpPr>
          <p:cNvPr id="204" name="TextBox 6"/>
          <p:cNvSpPr/>
          <p:nvPr/>
        </p:nvSpPr>
        <p:spPr>
          <a:xfrm>
            <a:off x="957960" y="60660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real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3.11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1.44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1.67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4" descr=""/>
          <p:cNvPicPr/>
          <p:nvPr/>
        </p:nvPicPr>
        <p:blipFill>
          <a:blip r:embed="rId1"/>
          <a:stretch/>
        </p:blipFill>
        <p:spPr>
          <a:xfrm>
            <a:off x="1716840" y="13500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206" name="TextBox 5"/>
          <p:cNvSpPr/>
          <p:nvPr/>
        </p:nvSpPr>
        <p:spPr>
          <a:xfrm>
            <a:off x="1066680" y="60764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dog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3.21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0.9  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2.31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"/>
          <p:cNvPicPr/>
          <p:nvPr/>
        </p:nvPicPr>
        <p:blipFill>
          <a:blip r:embed="rId1"/>
          <a:stretch/>
        </p:blipFill>
        <p:spPr>
          <a:xfrm>
            <a:off x="1476360" y="186480"/>
            <a:ext cx="8686440" cy="49878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"/>
          <p:cNvSpPr/>
          <p:nvPr/>
        </p:nvSpPr>
        <p:spPr>
          <a:xfrm>
            <a:off x="790560" y="60919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hat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(TC):3.32 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1.18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2.14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4" descr=""/>
          <p:cNvPicPr/>
          <p:nvPr/>
        </p:nvPicPr>
        <p:blipFill>
          <a:blip r:embed="rId1"/>
          <a:stretch/>
        </p:blipFill>
        <p:spPr>
          <a:xfrm>
            <a:off x="1752480" y="113040"/>
            <a:ext cx="8686440" cy="4979880"/>
          </a:xfrm>
          <a:prstGeom prst="rect">
            <a:avLst/>
          </a:prstGeom>
          <a:ln w="0">
            <a:noFill/>
          </a:ln>
        </p:spPr>
      </p:pic>
      <p:sp>
        <p:nvSpPr>
          <p:cNvPr id="210" name="TextBox 5"/>
          <p:cNvSpPr/>
          <p:nvPr/>
        </p:nvSpPr>
        <p:spPr>
          <a:xfrm>
            <a:off x="1066680" y="60984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pool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3.4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3.16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0.24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4" descr=""/>
          <p:cNvPicPr/>
          <p:nvPr/>
        </p:nvPicPr>
        <p:blipFill>
          <a:blip r:embed="rId1"/>
          <a:stretch/>
        </p:blipFill>
        <p:spPr>
          <a:xfrm>
            <a:off x="1581120" y="66600"/>
            <a:ext cx="8799480" cy="502884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6" descr=""/>
          <p:cNvPicPr/>
          <p:nvPr/>
        </p:nvPicPr>
        <p:blipFill>
          <a:blip r:embed="rId2"/>
          <a:stretch/>
        </p:blipFill>
        <p:spPr>
          <a:xfrm>
            <a:off x="5495400" y="4413600"/>
            <a:ext cx="970920" cy="681840"/>
          </a:xfrm>
          <a:prstGeom prst="rect">
            <a:avLst/>
          </a:prstGeom>
          <a:ln w="0">
            <a:noFill/>
          </a:ln>
        </p:spPr>
      </p:pic>
      <p:sp>
        <p:nvSpPr>
          <p:cNvPr id="213" name="TextBox 7"/>
          <p:cNvSpPr/>
          <p:nvPr/>
        </p:nvSpPr>
        <p:spPr>
          <a:xfrm>
            <a:off x="951840" y="60433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baby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3.42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2.17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1.25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4" descr=""/>
          <p:cNvPicPr/>
          <p:nvPr/>
        </p:nvPicPr>
        <p:blipFill>
          <a:blip r:embed="rId1"/>
          <a:stretch/>
        </p:blipFill>
        <p:spPr>
          <a:xfrm>
            <a:off x="1714680" y="168120"/>
            <a:ext cx="8762400" cy="5028840"/>
          </a:xfrm>
          <a:prstGeom prst="rect">
            <a:avLst/>
          </a:prstGeom>
          <a:ln w="0">
            <a:noFill/>
          </a:ln>
        </p:spPr>
      </p:pic>
      <p:sp>
        <p:nvSpPr>
          <p:cNvPr id="215" name="TextBox 5"/>
          <p:cNvSpPr/>
          <p:nvPr/>
        </p:nvSpPr>
        <p:spPr>
          <a:xfrm>
            <a:off x="1066680" y="60433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shoe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(TC):4.22 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1.32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2.9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4" descr=""/>
          <p:cNvPicPr/>
          <p:nvPr/>
        </p:nvPicPr>
        <p:blipFill>
          <a:blip r:embed="rId1"/>
          <a:stretch/>
        </p:blipFill>
        <p:spPr>
          <a:xfrm>
            <a:off x="1714680" y="168120"/>
            <a:ext cx="8762400" cy="50288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"/>
          <p:cNvSpPr/>
          <p:nvPr/>
        </p:nvSpPr>
        <p:spPr>
          <a:xfrm>
            <a:off x="1066680" y="60433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farm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4.26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3.48                     Visual Similarity (VIS):0.78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4" descr=""/>
          <p:cNvPicPr/>
          <p:nvPr/>
        </p:nvPicPr>
        <p:blipFill>
          <a:blip r:embed="rId1"/>
          <a:stretch/>
        </p:blipFill>
        <p:spPr>
          <a:xfrm>
            <a:off x="1706760" y="168120"/>
            <a:ext cx="8777880" cy="4979160"/>
          </a:xfrm>
          <a:prstGeom prst="rect">
            <a:avLst/>
          </a:prstGeom>
          <a:ln w="0">
            <a:noFill/>
          </a:ln>
        </p:spPr>
      </p:pic>
      <p:sp>
        <p:nvSpPr>
          <p:cNvPr id="219" name="TextBox 5"/>
          <p:cNvSpPr/>
          <p:nvPr/>
        </p:nvSpPr>
        <p:spPr>
          <a:xfrm>
            <a:off x="1066680" y="60433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safety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4.6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3.36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1.24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4" descr=""/>
          <p:cNvPicPr/>
          <p:nvPr/>
        </p:nvPicPr>
        <p:blipFill>
          <a:blip r:embed="rId1"/>
          <a:stretch/>
        </p:blipFill>
        <p:spPr>
          <a:xfrm>
            <a:off x="1581120" y="180720"/>
            <a:ext cx="8686440" cy="4987800"/>
          </a:xfrm>
          <a:prstGeom prst="rect">
            <a:avLst/>
          </a:prstGeom>
          <a:ln w="0">
            <a:noFill/>
          </a:ln>
        </p:spPr>
      </p:pic>
      <p:sp>
        <p:nvSpPr>
          <p:cNvPr id="221" name="TextBox 5"/>
          <p:cNvSpPr/>
          <p:nvPr/>
        </p:nvSpPr>
        <p:spPr>
          <a:xfrm>
            <a:off x="895320" y="60307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rain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4.68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3.7 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0.98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4" descr=""/>
          <p:cNvPicPr/>
          <p:nvPr/>
        </p:nvPicPr>
        <p:blipFill>
          <a:blip r:embed="rId1"/>
          <a:stretch/>
        </p:blipFill>
        <p:spPr>
          <a:xfrm>
            <a:off x="1716840" y="11304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"/>
          <p:cNvSpPr/>
          <p:nvPr/>
        </p:nvSpPr>
        <p:spPr>
          <a:xfrm>
            <a:off x="1066680" y="609840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paint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4.77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3.66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1.11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"/>
          <p:cNvPicPr/>
          <p:nvPr/>
        </p:nvPicPr>
        <p:blipFill>
          <a:blip r:embed="rId1"/>
          <a:stretch/>
        </p:blipFill>
        <p:spPr>
          <a:xfrm>
            <a:off x="1729800" y="230040"/>
            <a:ext cx="8732160" cy="4968000"/>
          </a:xfrm>
          <a:prstGeom prst="rect">
            <a:avLst/>
          </a:prstGeom>
          <a:ln w="0">
            <a:noFill/>
          </a:ln>
        </p:spPr>
      </p:pic>
      <p:sp>
        <p:nvSpPr>
          <p:cNvPr id="95" name="TextBox 5"/>
          <p:cNvSpPr/>
          <p:nvPr/>
        </p:nvSpPr>
        <p:spPr>
          <a:xfrm>
            <a:off x="1066680" y="61027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sting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 -0.65            Common Setting (COM): -0.04              Visual Similarity (VIS): -0.61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4" descr=""/>
          <p:cNvPicPr/>
          <p:nvPr/>
        </p:nvPicPr>
        <p:blipFill>
          <a:blip r:embed="rId1"/>
          <a:stretch/>
        </p:blipFill>
        <p:spPr>
          <a:xfrm>
            <a:off x="1685880" y="180720"/>
            <a:ext cx="8799480" cy="5028840"/>
          </a:xfrm>
          <a:prstGeom prst="rect">
            <a:avLst/>
          </a:prstGeom>
          <a:ln w="0">
            <a:noFill/>
          </a:ln>
        </p:spPr>
      </p:pic>
      <p:sp>
        <p:nvSpPr>
          <p:cNvPr id="225" name="TextBox 5"/>
          <p:cNvSpPr/>
          <p:nvPr/>
        </p:nvSpPr>
        <p:spPr>
          <a:xfrm>
            <a:off x="1056600" y="5924160"/>
            <a:ext cx="10058040" cy="822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science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(TC):4.89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4.24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0.65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4" descr=""/>
          <p:cNvPicPr/>
          <p:nvPr/>
        </p:nvPicPr>
        <p:blipFill>
          <a:blip r:embed="rId1"/>
          <a:stretch/>
        </p:blipFill>
        <p:spPr>
          <a:xfrm>
            <a:off x="1763640" y="120240"/>
            <a:ext cx="8664480" cy="5028840"/>
          </a:xfrm>
          <a:prstGeom prst="rect">
            <a:avLst/>
          </a:prstGeom>
          <a:ln w="0">
            <a:noFill/>
          </a:ln>
        </p:spPr>
      </p:pic>
      <p:sp>
        <p:nvSpPr>
          <p:cNvPr id="227" name="TextBox 5"/>
          <p:cNvSpPr/>
          <p:nvPr/>
        </p:nvSpPr>
        <p:spPr>
          <a:xfrm>
            <a:off x="1066680" y="615816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knight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4.97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3.44                  Visual Similarity (VIS):1.53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4" descr=""/>
          <p:cNvPicPr/>
          <p:nvPr/>
        </p:nvPicPr>
        <p:blipFill>
          <a:blip r:embed="rId1"/>
          <a:stretch/>
        </p:blipFill>
        <p:spPr>
          <a:xfrm>
            <a:off x="1716840" y="17928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229" name="TextBox 5"/>
          <p:cNvSpPr/>
          <p:nvPr/>
        </p:nvSpPr>
        <p:spPr>
          <a:xfrm>
            <a:off x="978480" y="60325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justice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5.02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4.16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0.86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6" descr=""/>
          <p:cNvPicPr/>
          <p:nvPr/>
        </p:nvPicPr>
        <p:blipFill>
          <a:blip r:embed="rId1"/>
          <a:stretch/>
        </p:blipFill>
        <p:spPr>
          <a:xfrm>
            <a:off x="1733400" y="0"/>
            <a:ext cx="8771760" cy="5028840"/>
          </a:xfrm>
          <a:prstGeom prst="rect">
            <a:avLst/>
          </a:prstGeom>
          <a:ln w="0">
            <a:noFill/>
          </a:ln>
        </p:spPr>
      </p:pic>
      <p:pic>
        <p:nvPicPr>
          <p:cNvPr id="231" name="Picture 8" descr=""/>
          <p:cNvPicPr/>
          <p:nvPr/>
        </p:nvPicPr>
        <p:blipFill>
          <a:blip r:embed="rId2"/>
          <a:stretch/>
        </p:blipFill>
        <p:spPr>
          <a:xfrm>
            <a:off x="5632560" y="4993920"/>
            <a:ext cx="999000" cy="6505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10"/>
          <p:cNvSpPr/>
          <p:nvPr/>
        </p:nvSpPr>
        <p:spPr>
          <a:xfrm>
            <a:off x="1066680" y="5925600"/>
            <a:ext cx="10058040" cy="822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disco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(TC):5.14 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3.38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1.76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4" descr=""/>
          <p:cNvPicPr/>
          <p:nvPr/>
        </p:nvPicPr>
        <p:blipFill>
          <a:blip r:embed="rId1"/>
          <a:stretch/>
        </p:blipFill>
        <p:spPr>
          <a:xfrm>
            <a:off x="1619280" y="-9360"/>
            <a:ext cx="8757720" cy="5028840"/>
          </a:xfrm>
          <a:prstGeom prst="rect">
            <a:avLst/>
          </a:prstGeom>
          <a:ln w="0">
            <a:noFill/>
          </a:ln>
        </p:spPr>
      </p:pic>
      <p:sp>
        <p:nvSpPr>
          <p:cNvPr id="234" name="TextBox 5"/>
          <p:cNvSpPr/>
          <p:nvPr/>
        </p:nvSpPr>
        <p:spPr>
          <a:xfrm>
            <a:off x="969120" y="6003000"/>
            <a:ext cx="10058040" cy="822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camp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(TC):5.25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3.66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1.59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4" descr=""/>
          <p:cNvPicPr/>
          <p:nvPr/>
        </p:nvPicPr>
        <p:blipFill>
          <a:blip r:embed="rId1"/>
          <a:stretch/>
        </p:blipFill>
        <p:spPr>
          <a:xfrm>
            <a:off x="1728720" y="14616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236" name="TextBox 5"/>
          <p:cNvSpPr/>
          <p:nvPr/>
        </p:nvSpPr>
        <p:spPr>
          <a:xfrm>
            <a:off x="1066680" y="606528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pirate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5.28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4.1  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1.18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4" descr=""/>
          <p:cNvPicPr/>
          <p:nvPr/>
        </p:nvPicPr>
        <p:blipFill>
          <a:blip r:embed="rId1"/>
          <a:stretch/>
        </p:blipFill>
        <p:spPr>
          <a:xfrm>
            <a:off x="1749600" y="156960"/>
            <a:ext cx="8692200" cy="50288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5"/>
          <p:cNvSpPr/>
          <p:nvPr/>
        </p:nvSpPr>
        <p:spPr>
          <a:xfrm>
            <a:off x="1066680" y="5947920"/>
            <a:ext cx="10058040" cy="822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party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(TC):5.9     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3.86                    Visual Similarity (VIS):2.04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4" descr=""/>
          <p:cNvPicPr/>
          <p:nvPr/>
        </p:nvPicPr>
        <p:blipFill>
          <a:blip r:embed="rId1"/>
          <a:stretch/>
        </p:blipFill>
        <p:spPr>
          <a:xfrm>
            <a:off x="1710000" y="168120"/>
            <a:ext cx="8771760" cy="5028840"/>
          </a:xfrm>
          <a:prstGeom prst="rect">
            <a:avLst/>
          </a:prstGeom>
          <a:ln w="0">
            <a:noFill/>
          </a:ln>
        </p:spPr>
      </p:pic>
      <p:sp>
        <p:nvSpPr>
          <p:cNvPr id="240" name="TextBox 5"/>
          <p:cNvSpPr/>
          <p:nvPr/>
        </p:nvSpPr>
        <p:spPr>
          <a:xfrm>
            <a:off x="1066680" y="604332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subway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6.44             Common Setting (COM):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4.68                Visual Similarity (VIS):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1.76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"/>
          <p:cNvPicPr/>
          <p:nvPr/>
        </p:nvPicPr>
        <p:blipFill>
          <a:blip r:embed="rId1"/>
          <a:stretch/>
        </p:blipFill>
        <p:spPr>
          <a:xfrm>
            <a:off x="1634040" y="208440"/>
            <a:ext cx="8732160" cy="501408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8" descr=""/>
          <p:cNvPicPr/>
          <p:nvPr/>
        </p:nvPicPr>
        <p:blipFill>
          <a:blip r:embed="rId2"/>
          <a:stretch/>
        </p:blipFill>
        <p:spPr>
          <a:xfrm>
            <a:off x="5563440" y="5006880"/>
            <a:ext cx="1022400" cy="688320"/>
          </a:xfrm>
          <a:prstGeom prst="rect">
            <a:avLst/>
          </a:prstGeom>
          <a:ln w="0">
            <a:noFill/>
          </a:ln>
        </p:spPr>
      </p:pic>
      <p:sp>
        <p:nvSpPr>
          <p:cNvPr id="98" name="TextBox 10"/>
          <p:cNvSpPr/>
          <p:nvPr/>
        </p:nvSpPr>
        <p:spPr>
          <a:xfrm>
            <a:off x="970920" y="61484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potato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 -0.46           Common Setting (COM): -1.38              Visual Similarity (VIS): 0.92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4" descr=""/>
          <p:cNvPicPr/>
          <p:nvPr/>
        </p:nvPicPr>
        <p:blipFill>
          <a:blip r:embed="rId1"/>
          <a:stretch/>
        </p:blipFill>
        <p:spPr>
          <a:xfrm>
            <a:off x="1609560" y="104760"/>
            <a:ext cx="8734320" cy="50288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5"/>
          <p:cNvSpPr/>
          <p:nvPr/>
        </p:nvSpPr>
        <p:spPr>
          <a:xfrm>
            <a:off x="947880" y="6173640"/>
            <a:ext cx="10058040" cy="609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Linking word: jump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Trial Concreteness (TC): -0.32           Common Setting (COM): -0.15              Visual Similarity (VIS): -0.17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Application>LibreOffice/7.2.3.2$Linux_X86_64 LibreOffice_project/20$Build-2</Application>
  <AppVersion>15.0000</AppVersion>
  <Words>2007</Words>
  <Paragraphs>92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2020-07-17T18:53:20Z</dcterms:created>
  <dc:creator>Maxwell Gatyas</dc:creator>
  <dc:description/>
  <dc:language>en-US</dc:language>
  <cp:lastModifiedBy>Priscila Borges</cp:lastModifiedBy>
  <dcterms:modified xsi:type="dcterms:W3CDTF">2021-11-30T11:21:21Z</dcterms:modified>
  <cp:revision>126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77</vt:r8>
  </property>
</Properties>
</file>